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71"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5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77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8081C6B-DD59-40DB-AFDE-FB15F39B00B7}"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216066275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081C6B-DD59-40DB-AFDE-FB15F39B00B7}"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60000446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081C6B-DD59-40DB-AFDE-FB15F39B00B7}"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131998977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081C6B-DD59-40DB-AFDE-FB15F39B00B7}"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308689469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081C6B-DD59-40DB-AFDE-FB15F39B00B7}"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326421757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081C6B-DD59-40DB-AFDE-FB15F39B00B7}" type="datetimeFigureOut">
              <a:rPr lang="en-US" smtClean="0"/>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154976438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081C6B-DD59-40DB-AFDE-FB15F39B00B7}" type="datetimeFigureOut">
              <a:rPr lang="en-US" smtClean="0"/>
              <a:t>4/30/2014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80184342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081C6B-DD59-40DB-AFDE-FB15F39B00B7}" type="datetimeFigureOut">
              <a:rPr lang="en-US" smtClean="0"/>
              <a:t>4/30/2014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180205368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81C6B-DD59-40DB-AFDE-FB15F39B00B7}" type="datetimeFigureOut">
              <a:rPr lang="en-US" smtClean="0"/>
              <a:t>4/30/2014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114151331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081C6B-DD59-40DB-AFDE-FB15F39B00B7}" type="datetimeFigureOut">
              <a:rPr lang="en-US" smtClean="0"/>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316954793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081C6B-DD59-40DB-AFDE-FB15F39B00B7}" type="datetimeFigureOut">
              <a:rPr lang="en-US" smtClean="0"/>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3B4ED-B3B7-4BDD-A03A-35335337546E}" type="slidenum">
              <a:rPr lang="en-US" smtClean="0"/>
              <a:t>‹#›</a:t>
            </a:fld>
            <a:endParaRPr lang="en-US"/>
          </a:p>
        </p:txBody>
      </p:sp>
    </p:spTree>
    <p:extLst>
      <p:ext uri="{BB962C8B-B14F-4D97-AF65-F5344CB8AC3E}">
        <p14:creationId xmlns:p14="http://schemas.microsoft.com/office/powerpoint/2010/main" val="138317737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81C6B-DD59-40DB-AFDE-FB15F39B00B7}" type="datetimeFigureOut">
              <a:rPr lang="en-US" smtClean="0"/>
              <a:t>4/30/2014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3B4ED-B3B7-4BDD-A03A-35335337546E}" type="slidenum">
              <a:rPr lang="en-US" smtClean="0"/>
              <a:t>‹#›</a:t>
            </a:fld>
            <a:endParaRPr lang="en-US"/>
          </a:p>
        </p:txBody>
      </p:sp>
    </p:spTree>
    <p:extLst>
      <p:ext uri="{BB962C8B-B14F-4D97-AF65-F5344CB8AC3E}">
        <p14:creationId xmlns:p14="http://schemas.microsoft.com/office/powerpoint/2010/main" val="2846062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2554545"/>
          </a:xfrm>
          <a:prstGeom prst="rect">
            <a:avLst/>
          </a:prstGeom>
          <a:noFill/>
        </p:spPr>
        <p:txBody>
          <a:bodyPr wrap="square" rtlCol="0">
            <a:spAutoFit/>
          </a:bodyPr>
          <a:lstStyle/>
          <a:p>
            <a:pPr algn="r"/>
            <a:r>
              <a:rPr lang="en-US" sz="4000" b="1" dirty="0" smtClean="0"/>
              <a:t>John 6.1-21</a:t>
            </a:r>
          </a:p>
          <a:p>
            <a:pPr algn="r"/>
            <a:endParaRPr lang="en-US" sz="4000" b="1" dirty="0"/>
          </a:p>
          <a:p>
            <a:pPr algn="r"/>
            <a:r>
              <a:rPr lang="en-US" sz="4000" b="1" dirty="0" smtClean="0"/>
              <a:t>View of the Golan Heights </a:t>
            </a:r>
          </a:p>
          <a:p>
            <a:pPr algn="r"/>
            <a:r>
              <a:rPr lang="en-US" sz="4000" b="1" dirty="0" smtClean="0"/>
              <a:t>from the east side of the Sea of Galilee</a:t>
            </a:r>
            <a:endParaRPr lang="en-US" sz="4000" b="1" dirty="0"/>
          </a:p>
        </p:txBody>
      </p:sp>
    </p:spTree>
    <p:extLst>
      <p:ext uri="{BB962C8B-B14F-4D97-AF65-F5344CB8AC3E}">
        <p14:creationId xmlns:p14="http://schemas.microsoft.com/office/powerpoint/2010/main" val="218951067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4191"/>
            <a:ext cx="9144000" cy="6858000"/>
          </a:xfrm>
          <a:prstGeom prst="rect">
            <a:avLst/>
          </a:prstGeom>
        </p:spPr>
      </p:pic>
      <p:sp>
        <p:nvSpPr>
          <p:cNvPr id="5" name="TextBox 4"/>
          <p:cNvSpPr txBox="1"/>
          <p:nvPr/>
        </p:nvSpPr>
        <p:spPr>
          <a:xfrm>
            <a:off x="0" y="0"/>
            <a:ext cx="9144000" cy="3046988"/>
          </a:xfrm>
          <a:prstGeom prst="rect">
            <a:avLst/>
          </a:prstGeom>
          <a:solidFill>
            <a:srgbClr val="D4E5F4"/>
          </a:solidFill>
        </p:spPr>
        <p:txBody>
          <a:bodyPr wrap="square" rtlCol="0">
            <a:spAutoFit/>
          </a:bodyPr>
          <a:lstStyle/>
          <a:p>
            <a:r>
              <a:rPr lang="en-US" sz="3200" b="1" baseline="30000" dirty="0" smtClean="0"/>
              <a:t>12</a:t>
            </a:r>
            <a:r>
              <a:rPr lang="en-US" sz="3200" b="1" dirty="0" smtClean="0"/>
              <a:t>When </a:t>
            </a:r>
            <a:r>
              <a:rPr lang="en-US" sz="3200" b="1" dirty="0"/>
              <a:t>they were all satisfied, Jesus said to his disciples, “Gather up the broken pieces that are left over, so that nothing is wasted.”  </a:t>
            </a:r>
            <a:r>
              <a:rPr lang="en-US" sz="3200" b="1" baseline="30000" dirty="0"/>
              <a:t>13</a:t>
            </a:r>
            <a:r>
              <a:rPr lang="en-US" sz="3200" b="1" dirty="0"/>
              <a:t>So they gathered them up and filled twelve baskets with broken pieces from the five barley loaves left over by the people who had eaten.</a:t>
            </a:r>
          </a:p>
        </p:txBody>
      </p:sp>
    </p:spTree>
    <p:extLst>
      <p:ext uri="{BB962C8B-B14F-4D97-AF65-F5344CB8AC3E}">
        <p14:creationId xmlns:p14="http://schemas.microsoft.com/office/powerpoint/2010/main" val="76655858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4191"/>
            <a:ext cx="9144000" cy="6858000"/>
          </a:xfrm>
          <a:prstGeom prst="rect">
            <a:avLst/>
          </a:prstGeom>
        </p:spPr>
      </p:pic>
      <p:sp>
        <p:nvSpPr>
          <p:cNvPr id="5" name="TextBox 4"/>
          <p:cNvSpPr txBox="1"/>
          <p:nvPr/>
        </p:nvSpPr>
        <p:spPr>
          <a:xfrm>
            <a:off x="0" y="0"/>
            <a:ext cx="9144000" cy="3046988"/>
          </a:xfrm>
          <a:prstGeom prst="rect">
            <a:avLst/>
          </a:prstGeom>
          <a:solidFill>
            <a:srgbClr val="D4E5F4"/>
          </a:solidFill>
        </p:spPr>
        <p:txBody>
          <a:bodyPr wrap="square" rtlCol="0">
            <a:spAutoFit/>
          </a:bodyPr>
          <a:lstStyle/>
          <a:p>
            <a:r>
              <a:rPr lang="en-US" sz="3200" b="1" baseline="30000" dirty="0"/>
              <a:t>14</a:t>
            </a:r>
            <a:r>
              <a:rPr lang="en-US" sz="3200" b="1" dirty="0"/>
              <a:t>Now when the people saw the miraculous sign that Jesus performed, they began to say to one another, “</a:t>
            </a:r>
            <a:r>
              <a:rPr lang="en-US" sz="3200" b="1" dirty="0">
                <a:solidFill>
                  <a:srgbClr val="FF0000"/>
                </a:solidFill>
              </a:rPr>
              <a:t>This is certainly the Prophet who is to come into the world</a:t>
            </a:r>
            <a:r>
              <a:rPr lang="en-US" sz="3200" b="1" dirty="0"/>
              <a:t>.”  </a:t>
            </a:r>
            <a:r>
              <a:rPr lang="en-US" sz="3200" b="1" baseline="30000" dirty="0"/>
              <a:t>15</a:t>
            </a:r>
            <a:r>
              <a:rPr lang="en-US" sz="3200" b="1" dirty="0"/>
              <a:t>Then Jesus, because he knew they were going to come and seize him by force to make him king, withdrew again up the mountainside alone.</a:t>
            </a:r>
          </a:p>
        </p:txBody>
      </p:sp>
    </p:spTree>
    <p:extLst>
      <p:ext uri="{BB962C8B-B14F-4D97-AF65-F5344CB8AC3E}">
        <p14:creationId xmlns:p14="http://schemas.microsoft.com/office/powerpoint/2010/main" val="269236577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4191"/>
            <a:ext cx="9144000" cy="6858000"/>
          </a:xfrm>
          <a:prstGeom prst="rect">
            <a:avLst/>
          </a:prstGeom>
        </p:spPr>
      </p:pic>
      <p:sp>
        <p:nvSpPr>
          <p:cNvPr id="5" name="TextBox 4"/>
          <p:cNvSpPr txBox="1"/>
          <p:nvPr/>
        </p:nvSpPr>
        <p:spPr>
          <a:xfrm>
            <a:off x="0" y="0"/>
            <a:ext cx="9144000" cy="6001643"/>
          </a:xfrm>
          <a:prstGeom prst="rect">
            <a:avLst/>
          </a:prstGeom>
          <a:solidFill>
            <a:srgbClr val="D4E5F4"/>
          </a:solidFill>
        </p:spPr>
        <p:txBody>
          <a:bodyPr wrap="square" rtlCol="0">
            <a:spAutoFit/>
          </a:bodyPr>
          <a:lstStyle/>
          <a:p>
            <a:r>
              <a:rPr lang="en-US" sz="3200" b="1" baseline="30000" dirty="0"/>
              <a:t>16</a:t>
            </a:r>
            <a:r>
              <a:rPr lang="en-US" sz="3200" b="1" dirty="0"/>
              <a:t> Now when evening came, his disciples went down to the lake, </a:t>
            </a:r>
            <a:r>
              <a:rPr lang="en-US" sz="3200" b="1" baseline="30000" dirty="0"/>
              <a:t>17</a:t>
            </a:r>
            <a:r>
              <a:rPr lang="en-US" sz="3200" b="1" dirty="0"/>
              <a:t>got into a boat, and started to cross the lake to Capernaum. (It had already become dark, and Jesus had not yet come to them.) </a:t>
            </a:r>
            <a:r>
              <a:rPr lang="en-US" sz="3200" b="1" baseline="30000" dirty="0"/>
              <a:t>18</a:t>
            </a:r>
            <a:r>
              <a:rPr lang="en-US" sz="3200" b="1" dirty="0"/>
              <a:t>By now a strong wind was blowing and the sea was getting rough. </a:t>
            </a:r>
            <a:r>
              <a:rPr lang="en-US" sz="3200" b="1" baseline="30000" dirty="0"/>
              <a:t>19</a:t>
            </a:r>
            <a:r>
              <a:rPr lang="en-US" sz="3200" b="1" dirty="0"/>
              <a:t>Then, when they had rowed about three or four miles, they caught sight of Jesus walking on the lake, approaching the boat, and they were frightened. </a:t>
            </a:r>
            <a:r>
              <a:rPr lang="en-US" sz="3200" b="1" baseline="30000" dirty="0"/>
              <a:t>20</a:t>
            </a:r>
            <a:r>
              <a:rPr lang="en-US" sz="3200" b="1" dirty="0"/>
              <a:t>But he said to them, </a:t>
            </a:r>
            <a:r>
              <a:rPr lang="en-US" sz="3200" b="1" dirty="0" smtClean="0"/>
              <a:t>“It </a:t>
            </a:r>
            <a:r>
              <a:rPr lang="en-US" sz="3200" b="1" dirty="0"/>
              <a:t>is I. Do not be afraid</a:t>
            </a:r>
            <a:r>
              <a:rPr lang="en-US" sz="3200" b="1" dirty="0" smtClean="0"/>
              <a:t>.” </a:t>
            </a:r>
            <a:r>
              <a:rPr lang="en-US" sz="3200" b="1" baseline="30000" dirty="0"/>
              <a:t>21</a:t>
            </a:r>
            <a:r>
              <a:rPr lang="en-US" sz="3200" b="1" dirty="0"/>
              <a:t>Then they wanted to take him into the boat, and immediately the boat came to the land where they had been heading.</a:t>
            </a:r>
          </a:p>
        </p:txBody>
      </p:sp>
    </p:spTree>
    <p:extLst>
      <p:ext uri="{BB962C8B-B14F-4D97-AF65-F5344CB8AC3E}">
        <p14:creationId xmlns:p14="http://schemas.microsoft.com/office/powerpoint/2010/main" val="156512224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4053016" cy="6986528"/>
          </a:xfrm>
          <a:prstGeom prst="rect">
            <a:avLst/>
          </a:prstGeom>
          <a:solidFill>
            <a:srgbClr val="D4E5F4"/>
          </a:solidFill>
        </p:spPr>
        <p:txBody>
          <a:bodyPr wrap="square" rtlCol="0">
            <a:spAutoFit/>
          </a:bodyPr>
          <a:lstStyle/>
          <a:p>
            <a:r>
              <a:rPr lang="en-US" sz="3200" b="1" baseline="30000" dirty="0"/>
              <a:t>19</a:t>
            </a:r>
            <a:r>
              <a:rPr lang="en-US" sz="3200" b="1" dirty="0"/>
              <a:t>Then, when they </a:t>
            </a:r>
            <a:endParaRPr lang="en-US" sz="3200" b="1" dirty="0" smtClean="0"/>
          </a:p>
          <a:p>
            <a:r>
              <a:rPr lang="en-US" sz="3200" b="1" dirty="0" smtClean="0"/>
              <a:t>had </a:t>
            </a:r>
            <a:r>
              <a:rPr lang="en-US" sz="3200" b="1" dirty="0"/>
              <a:t>rowed about three or four miles, they caught sight of Jesus walking on the lake, approaching the boat, and they were frightened. </a:t>
            </a:r>
            <a:endParaRPr lang="en-US" sz="3200" b="1" dirty="0" smtClean="0"/>
          </a:p>
          <a:p>
            <a:endParaRPr lang="en-US" sz="3200" b="1" dirty="0"/>
          </a:p>
          <a:p>
            <a:endParaRPr lang="en-US" sz="3200" b="1" dirty="0" smtClean="0"/>
          </a:p>
          <a:p>
            <a:endParaRPr lang="en-US" sz="3200" b="1" dirty="0"/>
          </a:p>
          <a:p>
            <a:endParaRPr lang="en-US" sz="3200" b="1" dirty="0" smtClean="0"/>
          </a:p>
          <a:p>
            <a:endParaRPr lang="en-US" sz="3200" b="1" dirty="0"/>
          </a:p>
          <a:p>
            <a:endParaRPr lang="en-US" sz="3200" b="1"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449" t="54651" r="52422" b="2627"/>
          <a:stretch/>
        </p:blipFill>
        <p:spPr>
          <a:xfrm>
            <a:off x="4061254" y="0"/>
            <a:ext cx="5082746" cy="6876656"/>
          </a:xfrm>
          <a:prstGeom prst="rect">
            <a:avLst/>
          </a:prstGeom>
        </p:spPr>
      </p:pic>
      <p:sp>
        <p:nvSpPr>
          <p:cNvPr id="3" name="6-Point Star 2"/>
          <p:cNvSpPr/>
          <p:nvPr/>
        </p:nvSpPr>
        <p:spPr>
          <a:xfrm>
            <a:off x="7315201" y="1288715"/>
            <a:ext cx="568410" cy="469557"/>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17492" y="765495"/>
            <a:ext cx="1746422" cy="523220"/>
          </a:xfrm>
          <a:prstGeom prst="rect">
            <a:avLst/>
          </a:prstGeom>
          <a:solidFill>
            <a:srgbClr val="FF0000"/>
          </a:solidFill>
        </p:spPr>
        <p:txBody>
          <a:bodyPr wrap="square" rtlCol="0">
            <a:spAutoFit/>
          </a:bodyPr>
          <a:lstStyle/>
          <a:p>
            <a:pPr algn="ctr"/>
            <a:r>
              <a:rPr lang="en-US" sz="2800" b="1" dirty="0" smtClean="0">
                <a:solidFill>
                  <a:schemeClr val="bg1"/>
                </a:solidFill>
              </a:rPr>
              <a:t>Bethsaida</a:t>
            </a:r>
            <a:endParaRPr lang="en-US" sz="2800" b="1" dirty="0">
              <a:solidFill>
                <a:schemeClr val="bg1"/>
              </a:solidFill>
            </a:endParaRPr>
          </a:p>
        </p:txBody>
      </p:sp>
      <p:sp>
        <p:nvSpPr>
          <p:cNvPr id="6" name="6-Point Star 5"/>
          <p:cNvSpPr/>
          <p:nvPr/>
        </p:nvSpPr>
        <p:spPr>
          <a:xfrm>
            <a:off x="5305168" y="2001288"/>
            <a:ext cx="568410" cy="469557"/>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6-Point Star 7"/>
          <p:cNvSpPr/>
          <p:nvPr/>
        </p:nvSpPr>
        <p:spPr>
          <a:xfrm>
            <a:off x="6149547" y="1441115"/>
            <a:ext cx="568410" cy="469557"/>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6-Point Star 8"/>
          <p:cNvSpPr/>
          <p:nvPr/>
        </p:nvSpPr>
        <p:spPr>
          <a:xfrm>
            <a:off x="7990703" y="2236066"/>
            <a:ext cx="568410" cy="469557"/>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97578" y="2705623"/>
            <a:ext cx="1746422" cy="523220"/>
          </a:xfrm>
          <a:prstGeom prst="rect">
            <a:avLst/>
          </a:prstGeom>
          <a:solidFill>
            <a:srgbClr val="FF0000"/>
          </a:solidFill>
        </p:spPr>
        <p:txBody>
          <a:bodyPr wrap="square" rtlCol="0">
            <a:spAutoFit/>
          </a:bodyPr>
          <a:lstStyle/>
          <a:p>
            <a:pPr algn="ctr"/>
            <a:r>
              <a:rPr lang="en-US" sz="2800" b="1" dirty="0" smtClean="0">
                <a:solidFill>
                  <a:schemeClr val="bg1"/>
                </a:solidFill>
              </a:rPr>
              <a:t>Feeding</a:t>
            </a:r>
            <a:endParaRPr lang="en-US" sz="2800" b="1" dirty="0">
              <a:solidFill>
                <a:schemeClr val="bg1"/>
              </a:solidFill>
            </a:endParaRPr>
          </a:p>
        </p:txBody>
      </p:sp>
      <p:sp>
        <p:nvSpPr>
          <p:cNvPr id="11" name="TextBox 10"/>
          <p:cNvSpPr txBox="1"/>
          <p:nvPr/>
        </p:nvSpPr>
        <p:spPr>
          <a:xfrm>
            <a:off x="4061253" y="2486813"/>
            <a:ext cx="2088293" cy="523220"/>
          </a:xfrm>
          <a:prstGeom prst="rect">
            <a:avLst/>
          </a:prstGeom>
          <a:solidFill>
            <a:srgbClr val="FF0000"/>
          </a:solidFill>
        </p:spPr>
        <p:txBody>
          <a:bodyPr wrap="square" rtlCol="0">
            <a:spAutoFit/>
          </a:bodyPr>
          <a:lstStyle/>
          <a:p>
            <a:pPr algn="ctr"/>
            <a:r>
              <a:rPr lang="en-US" sz="2800" b="1" dirty="0" err="1" smtClean="0">
                <a:solidFill>
                  <a:schemeClr val="bg1"/>
                </a:solidFill>
              </a:rPr>
              <a:t>Gennessaret</a:t>
            </a:r>
            <a:endParaRPr lang="en-US" sz="2800" b="1" dirty="0">
              <a:solidFill>
                <a:schemeClr val="bg1"/>
              </a:solidFill>
            </a:endParaRPr>
          </a:p>
        </p:txBody>
      </p:sp>
      <p:sp>
        <p:nvSpPr>
          <p:cNvPr id="12" name="TextBox 11"/>
          <p:cNvSpPr txBox="1"/>
          <p:nvPr/>
        </p:nvSpPr>
        <p:spPr>
          <a:xfrm>
            <a:off x="4539049" y="892675"/>
            <a:ext cx="1923535" cy="523220"/>
          </a:xfrm>
          <a:prstGeom prst="rect">
            <a:avLst/>
          </a:prstGeom>
          <a:solidFill>
            <a:srgbClr val="FF0000"/>
          </a:solidFill>
        </p:spPr>
        <p:txBody>
          <a:bodyPr wrap="square" rtlCol="0">
            <a:spAutoFit/>
          </a:bodyPr>
          <a:lstStyle/>
          <a:p>
            <a:pPr algn="ctr"/>
            <a:r>
              <a:rPr lang="en-US" sz="2800" b="1" dirty="0" smtClean="0">
                <a:solidFill>
                  <a:schemeClr val="bg1"/>
                </a:solidFill>
              </a:rPr>
              <a:t>Capernaum</a:t>
            </a:r>
            <a:endParaRPr lang="en-US" sz="2800" b="1" dirty="0">
              <a:solidFill>
                <a:schemeClr val="bg1"/>
              </a:solidFill>
            </a:endParaRPr>
          </a:p>
        </p:txBody>
      </p:sp>
      <p:cxnSp>
        <p:nvCxnSpPr>
          <p:cNvPr id="14" name="Straight Arrow Connector 13"/>
          <p:cNvCxnSpPr/>
          <p:nvPr/>
        </p:nvCxnSpPr>
        <p:spPr>
          <a:xfrm flipH="1" flipV="1">
            <a:off x="5988908" y="2397211"/>
            <a:ext cx="1894703" cy="73634"/>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6-Point Star 14"/>
          <p:cNvSpPr/>
          <p:nvPr/>
        </p:nvSpPr>
        <p:spPr>
          <a:xfrm>
            <a:off x="6639698" y="2223203"/>
            <a:ext cx="568410" cy="469557"/>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72574"/>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0"/>
            <a:ext cx="9144000" cy="2677656"/>
          </a:xfrm>
          <a:prstGeom prst="rect">
            <a:avLst/>
          </a:prstGeom>
          <a:solidFill>
            <a:srgbClr val="D4E5F4"/>
          </a:solidFill>
        </p:spPr>
        <p:txBody>
          <a:bodyPr wrap="square" rtlCol="0">
            <a:spAutoFit/>
          </a:bodyPr>
          <a:lstStyle/>
          <a:p>
            <a:r>
              <a:rPr lang="en-US" sz="3200" b="1" baseline="30000" dirty="0" smtClean="0"/>
              <a:t>20</a:t>
            </a:r>
            <a:r>
              <a:rPr lang="en-US" sz="3200" b="1" dirty="0" smtClean="0"/>
              <a:t>But </a:t>
            </a:r>
            <a:r>
              <a:rPr lang="en-US" sz="3200" b="1" dirty="0"/>
              <a:t>he said to them, </a:t>
            </a:r>
            <a:r>
              <a:rPr lang="en-US" sz="3200" b="1" dirty="0" smtClean="0"/>
              <a:t>“</a:t>
            </a:r>
            <a:r>
              <a:rPr lang="en-US" sz="3200" b="1" dirty="0" smtClean="0">
                <a:solidFill>
                  <a:srgbClr val="FF0000"/>
                </a:solidFill>
              </a:rPr>
              <a:t>It </a:t>
            </a:r>
            <a:r>
              <a:rPr lang="en-US" sz="3200" b="1" dirty="0">
                <a:solidFill>
                  <a:srgbClr val="FF0000"/>
                </a:solidFill>
              </a:rPr>
              <a:t>is I</a:t>
            </a:r>
            <a:r>
              <a:rPr lang="en-US" sz="3200" b="1" dirty="0"/>
              <a:t>. Do not be afraid</a:t>
            </a:r>
            <a:r>
              <a:rPr lang="en-US" sz="3200" b="1" dirty="0" smtClean="0"/>
              <a:t>.” </a:t>
            </a:r>
            <a:r>
              <a:rPr lang="en-US" sz="3200" b="1" baseline="30000" dirty="0"/>
              <a:t>21</a:t>
            </a:r>
            <a:r>
              <a:rPr lang="en-US" sz="3200" b="1" dirty="0"/>
              <a:t>Then they wanted to take him into the boat, and immediately the boat came to the land where they had been heading</a:t>
            </a:r>
            <a:r>
              <a:rPr lang="en-US" sz="3200" b="1" dirty="0" smtClean="0"/>
              <a:t>.</a:t>
            </a:r>
          </a:p>
          <a:p>
            <a:r>
              <a:rPr lang="en-US" sz="3200" b="1" dirty="0"/>
              <a:t>	</a:t>
            </a:r>
            <a:r>
              <a:rPr lang="en-US" sz="3200" b="1" dirty="0" smtClean="0"/>
              <a:t>				</a:t>
            </a:r>
            <a:r>
              <a:rPr lang="el-GR" sz="4000" b="1" dirty="0">
                <a:solidFill>
                  <a:srgbClr val="FF0000"/>
                </a:solidFill>
              </a:rPr>
              <a:t>ἐγώ </a:t>
            </a:r>
            <a:r>
              <a:rPr lang="el-GR" sz="4000" b="1" dirty="0" smtClean="0">
                <a:solidFill>
                  <a:srgbClr val="FF0000"/>
                </a:solidFill>
              </a:rPr>
              <a:t>εἰμι</a:t>
            </a:r>
            <a:r>
              <a:rPr lang="en-US" sz="4000" b="1" dirty="0" smtClean="0">
                <a:solidFill>
                  <a:srgbClr val="FF0000"/>
                </a:solidFill>
              </a:rPr>
              <a:t> = I am</a:t>
            </a:r>
            <a:endParaRPr lang="en-US" sz="4000" b="1" dirty="0">
              <a:solidFill>
                <a:srgbClr val="FF0000"/>
              </a:solidFill>
            </a:endParaRPr>
          </a:p>
        </p:txBody>
      </p:sp>
      <p:cxnSp>
        <p:nvCxnSpPr>
          <p:cNvPr id="4" name="Straight Arrow Connector 3"/>
          <p:cNvCxnSpPr/>
          <p:nvPr/>
        </p:nvCxnSpPr>
        <p:spPr>
          <a:xfrm>
            <a:off x="4697260" y="576197"/>
            <a:ext cx="100208" cy="130270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39184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581104" y="6027003"/>
            <a:ext cx="2562896" cy="830997"/>
          </a:xfrm>
          <a:prstGeom prst="rect">
            <a:avLst/>
          </a:prstGeom>
          <a:noFill/>
        </p:spPr>
        <p:txBody>
          <a:bodyPr wrap="square" rtlCol="0">
            <a:spAutoFit/>
          </a:bodyPr>
          <a:lstStyle/>
          <a:p>
            <a:pPr algn="r"/>
            <a:r>
              <a:rPr lang="en-US" sz="2400" b="1" dirty="0" smtClean="0"/>
              <a:t>Image from hd4desktop.com</a:t>
            </a:r>
            <a:endParaRPr lang="en-US" sz="2400" b="1" dirty="0"/>
          </a:p>
        </p:txBody>
      </p:sp>
    </p:spTree>
    <p:extLst>
      <p:ext uri="{BB962C8B-B14F-4D97-AF65-F5344CB8AC3E}">
        <p14:creationId xmlns:p14="http://schemas.microsoft.com/office/powerpoint/2010/main" val="120430951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0158"/>
            <a:ext cx="9144000" cy="6858000"/>
          </a:xfrm>
          <a:prstGeom prst="rect">
            <a:avLst/>
          </a:prstGeom>
        </p:spPr>
      </p:pic>
      <p:sp>
        <p:nvSpPr>
          <p:cNvPr id="5" name="TextBox 4"/>
          <p:cNvSpPr txBox="1"/>
          <p:nvPr/>
        </p:nvSpPr>
        <p:spPr>
          <a:xfrm>
            <a:off x="0" y="0"/>
            <a:ext cx="9144000" cy="3046988"/>
          </a:xfrm>
          <a:prstGeom prst="rect">
            <a:avLst/>
          </a:prstGeom>
          <a:solidFill>
            <a:srgbClr val="D4E5F4"/>
          </a:solidFill>
        </p:spPr>
        <p:txBody>
          <a:bodyPr wrap="square" rtlCol="0">
            <a:spAutoFit/>
          </a:bodyPr>
          <a:lstStyle/>
          <a:p>
            <a:r>
              <a:rPr lang="en-US" sz="3200" b="1" baseline="30000" dirty="0" smtClean="0"/>
              <a:t>1</a:t>
            </a:r>
            <a:r>
              <a:rPr lang="en-US" sz="3200" b="1" dirty="0" smtClean="0"/>
              <a:t>After </a:t>
            </a:r>
            <a:r>
              <a:rPr lang="en-US" sz="3200" b="1" dirty="0"/>
              <a:t>this Jesus went away to the other side of the Sea of Galilee (also called the Sea of Tiberias).  </a:t>
            </a:r>
            <a:r>
              <a:rPr lang="en-US" sz="3200" b="1" baseline="30000" dirty="0"/>
              <a:t>2</a:t>
            </a:r>
            <a:r>
              <a:rPr lang="en-US" sz="3200" b="1" dirty="0"/>
              <a:t>A large crowd was following him because they were observing the miraculous signs he was performing on the sick. </a:t>
            </a:r>
            <a:r>
              <a:rPr lang="en-US" sz="3200" b="1" baseline="30000" dirty="0"/>
              <a:t>3</a:t>
            </a:r>
            <a:r>
              <a:rPr lang="en-US" sz="3200" b="1" dirty="0"/>
              <a:t>So Jesus went on up the mountainside and sat down there with his disciples.</a:t>
            </a:r>
          </a:p>
        </p:txBody>
      </p:sp>
    </p:spTree>
    <p:extLst>
      <p:ext uri="{BB962C8B-B14F-4D97-AF65-F5344CB8AC3E}">
        <p14:creationId xmlns:p14="http://schemas.microsoft.com/office/powerpoint/2010/main" val="395439272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4061254" cy="7314823"/>
          </a:xfrm>
          <a:prstGeom prst="rect">
            <a:avLst/>
          </a:prstGeom>
          <a:solidFill>
            <a:srgbClr val="D4E5F4"/>
          </a:solidFill>
        </p:spPr>
        <p:txBody>
          <a:bodyPr wrap="square" rtlCol="0">
            <a:spAutoFit/>
          </a:bodyPr>
          <a:lstStyle/>
          <a:p>
            <a:r>
              <a:rPr lang="en-US" sz="3200" b="1" baseline="30000" dirty="0"/>
              <a:t>1</a:t>
            </a:r>
            <a:r>
              <a:rPr lang="en-US" sz="3200" b="1" dirty="0"/>
              <a:t>After this Jesus went away to the other side of the Sea of Galilee (also called the Sea of Tiberias).  </a:t>
            </a:r>
            <a:endParaRPr lang="en-US" sz="3200" b="1" dirty="0" smtClean="0"/>
          </a:p>
          <a:p>
            <a:endParaRPr lang="en-US" sz="3200" b="1" baseline="30000" dirty="0"/>
          </a:p>
          <a:p>
            <a:r>
              <a:rPr lang="en-US" sz="3200" b="1" baseline="30000" dirty="0" smtClean="0"/>
              <a:t>2</a:t>
            </a:r>
            <a:r>
              <a:rPr lang="en-US" sz="3200" b="1" dirty="0" smtClean="0"/>
              <a:t>A </a:t>
            </a:r>
            <a:r>
              <a:rPr lang="en-US" sz="3200" b="1" dirty="0"/>
              <a:t>large crowd was following him because they were observing the miraculous signs he was performing on the sick. </a:t>
            </a:r>
            <a:endParaRPr lang="en-US" sz="3200" b="1" dirty="0" smtClean="0"/>
          </a:p>
          <a:p>
            <a:endParaRPr lang="en-US" sz="3200" b="1" dirty="0"/>
          </a:p>
          <a:p>
            <a:endParaRPr lang="en-US" sz="3200" b="1" dirty="0" smtClean="0"/>
          </a:p>
          <a:p>
            <a:endParaRPr lang="en-US" sz="3200" b="1"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449" t="54651" r="52422" b="2627"/>
          <a:stretch/>
        </p:blipFill>
        <p:spPr>
          <a:xfrm>
            <a:off x="4061254" y="0"/>
            <a:ext cx="5082746" cy="6876656"/>
          </a:xfrm>
          <a:prstGeom prst="rect">
            <a:avLst/>
          </a:prstGeom>
        </p:spPr>
      </p:pic>
      <p:sp>
        <p:nvSpPr>
          <p:cNvPr id="3" name="6-Point Star 2"/>
          <p:cNvSpPr/>
          <p:nvPr/>
        </p:nvSpPr>
        <p:spPr>
          <a:xfrm>
            <a:off x="7315201" y="1288715"/>
            <a:ext cx="568410" cy="469557"/>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17492" y="765495"/>
            <a:ext cx="1746422" cy="523220"/>
          </a:xfrm>
          <a:prstGeom prst="rect">
            <a:avLst/>
          </a:prstGeom>
          <a:solidFill>
            <a:srgbClr val="FF0000"/>
          </a:solidFill>
        </p:spPr>
        <p:txBody>
          <a:bodyPr wrap="square" rtlCol="0">
            <a:spAutoFit/>
          </a:bodyPr>
          <a:lstStyle/>
          <a:p>
            <a:pPr algn="ctr"/>
            <a:r>
              <a:rPr lang="en-US" sz="2800" b="1" dirty="0" smtClean="0">
                <a:solidFill>
                  <a:schemeClr val="bg1"/>
                </a:solidFill>
              </a:rPr>
              <a:t>Bethsaida</a:t>
            </a:r>
            <a:endParaRPr lang="en-US" sz="2800" b="1" dirty="0">
              <a:solidFill>
                <a:schemeClr val="bg1"/>
              </a:solidFill>
            </a:endParaRPr>
          </a:p>
        </p:txBody>
      </p:sp>
    </p:spTree>
    <p:extLst>
      <p:ext uri="{BB962C8B-B14F-4D97-AF65-F5344CB8AC3E}">
        <p14:creationId xmlns:p14="http://schemas.microsoft.com/office/powerpoint/2010/main" val="335543662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449" t="54651" r="52422" b="2627"/>
          <a:stretch/>
        </p:blipFill>
        <p:spPr>
          <a:xfrm>
            <a:off x="4061254" y="1186248"/>
            <a:ext cx="5082746" cy="6876656"/>
          </a:xfrm>
          <a:prstGeom prst="rect">
            <a:avLst/>
          </a:prstGeom>
        </p:spPr>
      </p:pic>
      <p:sp>
        <p:nvSpPr>
          <p:cNvPr id="5" name="TextBox 4"/>
          <p:cNvSpPr txBox="1"/>
          <p:nvPr/>
        </p:nvSpPr>
        <p:spPr>
          <a:xfrm>
            <a:off x="0" y="0"/>
            <a:ext cx="9144000" cy="2062103"/>
          </a:xfrm>
          <a:prstGeom prst="rect">
            <a:avLst/>
          </a:prstGeom>
          <a:solidFill>
            <a:srgbClr val="D4E5F4"/>
          </a:solidFill>
        </p:spPr>
        <p:txBody>
          <a:bodyPr wrap="square" rtlCol="0">
            <a:spAutoFit/>
          </a:bodyPr>
          <a:lstStyle/>
          <a:p>
            <a:r>
              <a:rPr lang="en-US" sz="3200" b="1" baseline="30000" dirty="0" smtClean="0"/>
              <a:t>2</a:t>
            </a:r>
            <a:r>
              <a:rPr lang="en-US" sz="3200" b="1" dirty="0" smtClean="0"/>
              <a:t>A </a:t>
            </a:r>
            <a:r>
              <a:rPr lang="en-US" sz="3200" b="1" dirty="0"/>
              <a:t>large crowd was following him because they were observing the miraculous signs he was performing on the sick. </a:t>
            </a:r>
            <a:r>
              <a:rPr lang="en-US" sz="3200" b="1" baseline="30000" dirty="0"/>
              <a:t>3</a:t>
            </a:r>
            <a:r>
              <a:rPr lang="en-US" sz="3200" b="1" dirty="0"/>
              <a:t>So Jesus went on up the mountainside and sat down there with his disciples.</a:t>
            </a:r>
          </a:p>
        </p:txBody>
      </p:sp>
      <p:sp>
        <p:nvSpPr>
          <p:cNvPr id="7" name="TextBox 6"/>
          <p:cNvSpPr txBox="1"/>
          <p:nvPr/>
        </p:nvSpPr>
        <p:spPr>
          <a:xfrm>
            <a:off x="7150443" y="2062103"/>
            <a:ext cx="1746422" cy="523220"/>
          </a:xfrm>
          <a:prstGeom prst="rect">
            <a:avLst/>
          </a:prstGeom>
          <a:solidFill>
            <a:srgbClr val="FF0000"/>
          </a:solidFill>
        </p:spPr>
        <p:txBody>
          <a:bodyPr wrap="square" rtlCol="0">
            <a:spAutoFit/>
          </a:bodyPr>
          <a:lstStyle/>
          <a:p>
            <a:pPr algn="ctr"/>
            <a:r>
              <a:rPr lang="en-US" sz="2800" b="1" dirty="0" smtClean="0">
                <a:solidFill>
                  <a:schemeClr val="bg1"/>
                </a:solidFill>
              </a:rPr>
              <a:t>Bethsaida</a:t>
            </a:r>
            <a:endParaRPr lang="en-US" sz="2800" b="1" dirty="0">
              <a:solidFill>
                <a:schemeClr val="bg1"/>
              </a:solidFill>
            </a:endParaRPr>
          </a:p>
        </p:txBody>
      </p:sp>
      <p:pic>
        <p:nvPicPr>
          <p:cNvPr id="8" name="Picture 7"/>
          <p:cNvPicPr>
            <a:picLocks noChangeAspect="1"/>
          </p:cNvPicPr>
          <p:nvPr/>
        </p:nvPicPr>
        <p:blipFill>
          <a:blip r:embed="rId4"/>
          <a:stretch>
            <a:fillRect/>
          </a:stretch>
        </p:blipFill>
        <p:spPr>
          <a:xfrm>
            <a:off x="7420098" y="2585323"/>
            <a:ext cx="603556" cy="493819"/>
          </a:xfrm>
          <a:prstGeom prst="rect">
            <a:avLst/>
          </a:prstGeom>
        </p:spPr>
      </p:pic>
      <p:pic>
        <p:nvPicPr>
          <p:cNvPr id="9" name="Picture 8"/>
          <p:cNvPicPr>
            <a:picLocks noChangeAspect="1"/>
          </p:cNvPicPr>
          <p:nvPr/>
        </p:nvPicPr>
        <p:blipFill>
          <a:blip r:embed="rId4"/>
          <a:stretch>
            <a:fillRect/>
          </a:stretch>
        </p:blipFill>
        <p:spPr>
          <a:xfrm>
            <a:off x="7900086" y="3429000"/>
            <a:ext cx="603556" cy="493819"/>
          </a:xfrm>
          <a:prstGeom prst="rect">
            <a:avLst/>
          </a:prstGeom>
        </p:spPr>
      </p:pic>
      <p:sp>
        <p:nvSpPr>
          <p:cNvPr id="10" name="TextBox 9"/>
          <p:cNvSpPr txBox="1"/>
          <p:nvPr/>
        </p:nvSpPr>
        <p:spPr>
          <a:xfrm>
            <a:off x="7397578" y="3951532"/>
            <a:ext cx="1746422" cy="954107"/>
          </a:xfrm>
          <a:prstGeom prst="rect">
            <a:avLst/>
          </a:prstGeom>
          <a:solidFill>
            <a:srgbClr val="FF0000"/>
          </a:solidFill>
        </p:spPr>
        <p:txBody>
          <a:bodyPr wrap="square" rtlCol="0">
            <a:spAutoFit/>
          </a:bodyPr>
          <a:lstStyle/>
          <a:p>
            <a:pPr algn="ctr"/>
            <a:r>
              <a:rPr lang="en-US" sz="2800" b="1" dirty="0" smtClean="0">
                <a:solidFill>
                  <a:schemeClr val="bg1"/>
                </a:solidFill>
              </a:rPr>
              <a:t>Crowd Gathering</a:t>
            </a:r>
            <a:endParaRPr lang="en-US" sz="2800" b="1" dirty="0">
              <a:solidFill>
                <a:schemeClr val="bg1"/>
              </a:solidFill>
            </a:endParaRPr>
          </a:p>
        </p:txBody>
      </p:sp>
    </p:spTree>
    <p:extLst>
      <p:ext uri="{BB962C8B-B14F-4D97-AF65-F5344CB8AC3E}">
        <p14:creationId xmlns:p14="http://schemas.microsoft.com/office/powerpoint/2010/main" val="320549871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5509200"/>
          </a:xfrm>
          <a:prstGeom prst="rect">
            <a:avLst/>
          </a:prstGeom>
          <a:solidFill>
            <a:srgbClr val="D4E5F4"/>
          </a:solidFill>
        </p:spPr>
        <p:txBody>
          <a:bodyPr wrap="square" rtlCol="0">
            <a:spAutoFit/>
          </a:bodyPr>
          <a:lstStyle/>
          <a:p>
            <a:r>
              <a:rPr lang="en-US" sz="3200" b="1" baseline="30000" dirty="0"/>
              <a:t>4</a:t>
            </a:r>
            <a:r>
              <a:rPr lang="en-US" sz="3200" b="1" dirty="0"/>
              <a:t>(Now the Jewish feast of the Passover was near.) </a:t>
            </a:r>
            <a:r>
              <a:rPr lang="en-US" sz="3200" b="1" baseline="30000" dirty="0"/>
              <a:t>5</a:t>
            </a:r>
            <a:r>
              <a:rPr lang="en-US" sz="3200" b="1" dirty="0"/>
              <a:t>Then Jesus, when he looked up and saw that a large crowd was coming to him, said to Philip, “Where can we buy bread so that these people may eat?” </a:t>
            </a:r>
            <a:r>
              <a:rPr lang="en-US" sz="3200" b="1" baseline="30000" dirty="0"/>
              <a:t>6</a:t>
            </a:r>
            <a:r>
              <a:rPr lang="en-US" sz="3200" b="1" dirty="0"/>
              <a:t>(Now Jesus said this to test him, for he knew what he was going to do.) </a:t>
            </a:r>
            <a:r>
              <a:rPr lang="en-US" sz="3200" b="1" baseline="30000" dirty="0"/>
              <a:t>7</a:t>
            </a:r>
            <a:r>
              <a:rPr lang="en-US" sz="3200" b="1" dirty="0"/>
              <a:t>Philip replied, “Two hundred silver coins worth of bread would not be enough for them, for each one to get a little.” </a:t>
            </a:r>
            <a:r>
              <a:rPr lang="en-US" sz="3200" b="1" baseline="30000" dirty="0"/>
              <a:t>8</a:t>
            </a:r>
            <a:r>
              <a:rPr lang="en-US" sz="3200" b="1" dirty="0"/>
              <a:t>One of Jesus' disciples, Andrew, Simon Peter's brother, said to him, </a:t>
            </a:r>
            <a:r>
              <a:rPr lang="en-US" sz="3200" b="1" baseline="30000" dirty="0"/>
              <a:t>9</a:t>
            </a:r>
            <a:r>
              <a:rPr lang="en-US" sz="3200" b="1" dirty="0"/>
              <a:t>“Here is a boy who has five barley loaves and two fish, but what good are these for so many people?”</a:t>
            </a:r>
          </a:p>
        </p:txBody>
      </p:sp>
    </p:spTree>
    <p:extLst>
      <p:ext uri="{BB962C8B-B14F-4D97-AF65-F5344CB8AC3E}">
        <p14:creationId xmlns:p14="http://schemas.microsoft.com/office/powerpoint/2010/main" val="53306739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14608"/>
            <a:ext cx="9142281" cy="5843392"/>
          </a:xfrm>
          <a:prstGeom prst="rect">
            <a:avLst/>
          </a:prstGeom>
        </p:spPr>
      </p:pic>
      <p:sp>
        <p:nvSpPr>
          <p:cNvPr id="5" name="TextBox 4"/>
          <p:cNvSpPr txBox="1"/>
          <p:nvPr/>
        </p:nvSpPr>
        <p:spPr>
          <a:xfrm>
            <a:off x="0" y="0"/>
            <a:ext cx="9144000" cy="1569660"/>
          </a:xfrm>
          <a:prstGeom prst="rect">
            <a:avLst/>
          </a:prstGeom>
          <a:solidFill>
            <a:srgbClr val="D4E5F4"/>
          </a:solidFill>
        </p:spPr>
        <p:txBody>
          <a:bodyPr wrap="square" rtlCol="0">
            <a:spAutoFit/>
          </a:bodyPr>
          <a:lstStyle/>
          <a:p>
            <a:r>
              <a:rPr lang="en-US" sz="3200" b="1" baseline="30000" dirty="0" smtClean="0"/>
              <a:t>5</a:t>
            </a:r>
            <a:r>
              <a:rPr lang="en-US" sz="3200" b="1" dirty="0" smtClean="0"/>
              <a:t>Then </a:t>
            </a:r>
            <a:r>
              <a:rPr lang="en-US" sz="3200" b="1" dirty="0"/>
              <a:t>Jesus, when he looked up and saw that a large crowd was coming to him, said to Philip, “Where can we buy bread so that these people may eat</a:t>
            </a:r>
            <a:r>
              <a:rPr lang="en-US" sz="3200" b="1" dirty="0" smtClean="0"/>
              <a:t>?”</a:t>
            </a:r>
            <a:endParaRPr lang="en-US" sz="3200" b="1" dirty="0"/>
          </a:p>
        </p:txBody>
      </p:sp>
    </p:spTree>
    <p:extLst>
      <p:ext uri="{BB962C8B-B14F-4D97-AF65-F5344CB8AC3E}">
        <p14:creationId xmlns:p14="http://schemas.microsoft.com/office/powerpoint/2010/main" val="238945231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15441"/>
            <a:ext cx="9142281" cy="5843392"/>
          </a:xfrm>
          <a:prstGeom prst="rect">
            <a:avLst/>
          </a:prstGeom>
        </p:spPr>
      </p:pic>
      <p:sp>
        <p:nvSpPr>
          <p:cNvPr id="5" name="TextBox 4"/>
          <p:cNvSpPr txBox="1"/>
          <p:nvPr/>
        </p:nvSpPr>
        <p:spPr>
          <a:xfrm>
            <a:off x="0" y="0"/>
            <a:ext cx="9144000" cy="3539430"/>
          </a:xfrm>
          <a:prstGeom prst="rect">
            <a:avLst/>
          </a:prstGeom>
          <a:solidFill>
            <a:srgbClr val="D4E5F4"/>
          </a:solidFill>
        </p:spPr>
        <p:txBody>
          <a:bodyPr wrap="square" rtlCol="0">
            <a:spAutoFit/>
          </a:bodyPr>
          <a:lstStyle/>
          <a:p>
            <a:r>
              <a:rPr lang="en-US" sz="3200" b="1" baseline="30000" dirty="0" smtClean="0"/>
              <a:t>6</a:t>
            </a:r>
            <a:r>
              <a:rPr lang="en-US" sz="3200" b="1" dirty="0" smtClean="0"/>
              <a:t>(Now Jesus said this to </a:t>
            </a:r>
            <a:r>
              <a:rPr lang="en-US" sz="3200" b="1" dirty="0" smtClean="0">
                <a:solidFill>
                  <a:srgbClr val="FF0000"/>
                </a:solidFill>
              </a:rPr>
              <a:t>test</a:t>
            </a:r>
            <a:r>
              <a:rPr lang="en-US" sz="3200" b="1" dirty="0" smtClean="0"/>
              <a:t> him, for he knew what he was going to do.) </a:t>
            </a:r>
            <a:r>
              <a:rPr lang="en-US" sz="3200" b="1" baseline="30000" dirty="0" smtClean="0"/>
              <a:t>7</a:t>
            </a:r>
            <a:r>
              <a:rPr lang="en-US" sz="3200" b="1" dirty="0" smtClean="0"/>
              <a:t>Philip replied, “</a:t>
            </a:r>
            <a:r>
              <a:rPr lang="en-US" sz="3200" b="1" dirty="0" smtClean="0">
                <a:solidFill>
                  <a:srgbClr val="FF0000"/>
                </a:solidFill>
              </a:rPr>
              <a:t>Two hundred silver coins</a:t>
            </a:r>
            <a:r>
              <a:rPr lang="en-US" sz="3200" b="1" dirty="0" smtClean="0"/>
              <a:t> worth of bread would not be enough for them, for each one to get a little.” </a:t>
            </a:r>
            <a:r>
              <a:rPr lang="en-US" sz="3200" b="1" baseline="30000" dirty="0" smtClean="0"/>
              <a:t>8</a:t>
            </a:r>
            <a:r>
              <a:rPr lang="en-US" sz="3200" b="1" dirty="0" smtClean="0"/>
              <a:t>One of Jesus' disciples, Andrew, Simon Peter's brother, said to him, </a:t>
            </a:r>
            <a:r>
              <a:rPr lang="en-US" sz="3200" b="1" baseline="30000" dirty="0" smtClean="0"/>
              <a:t>9</a:t>
            </a:r>
            <a:r>
              <a:rPr lang="en-US" sz="3200" b="1" dirty="0" smtClean="0"/>
              <a:t>“Here is a boy who has five </a:t>
            </a:r>
            <a:r>
              <a:rPr lang="en-US" sz="3200" b="1" dirty="0" smtClean="0">
                <a:solidFill>
                  <a:srgbClr val="FF0000"/>
                </a:solidFill>
              </a:rPr>
              <a:t>barley loaves </a:t>
            </a:r>
            <a:r>
              <a:rPr lang="en-US" sz="3200" b="1" dirty="0" smtClean="0"/>
              <a:t>and two fish, but what good are these for so many people?”</a:t>
            </a:r>
            <a:endParaRPr lang="en-US" sz="3200" b="1" dirty="0"/>
          </a:p>
        </p:txBody>
      </p:sp>
    </p:spTree>
    <p:extLst>
      <p:ext uri="{BB962C8B-B14F-4D97-AF65-F5344CB8AC3E}">
        <p14:creationId xmlns:p14="http://schemas.microsoft.com/office/powerpoint/2010/main" val="198744936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6001643"/>
          </a:xfrm>
          <a:prstGeom prst="rect">
            <a:avLst/>
          </a:prstGeom>
          <a:solidFill>
            <a:srgbClr val="D4E5F4"/>
          </a:solidFill>
        </p:spPr>
        <p:txBody>
          <a:bodyPr wrap="square" rtlCol="0">
            <a:spAutoFit/>
          </a:bodyPr>
          <a:lstStyle/>
          <a:p>
            <a:r>
              <a:rPr lang="en-US" sz="3200" b="1" baseline="30000" dirty="0"/>
              <a:t>10</a:t>
            </a:r>
            <a:r>
              <a:rPr lang="en-US" sz="3200" b="1" dirty="0"/>
              <a:t>Jesus said, “Have the people sit down.” (Now there was a lot of grass in that place.) So the men sat down, about five thousand in number.  </a:t>
            </a:r>
            <a:r>
              <a:rPr lang="en-US" sz="3200" b="1" baseline="30000" dirty="0"/>
              <a:t>11</a:t>
            </a:r>
            <a:r>
              <a:rPr lang="en-US" sz="3200" b="1" dirty="0"/>
              <a:t>Then Jesus took the loaves, and when he had given thanks, he distributed the bread to those who were seated. He then did the same with the fish, as much as they wanted. </a:t>
            </a:r>
            <a:r>
              <a:rPr lang="en-US" sz="3200" b="1" baseline="30000" dirty="0"/>
              <a:t>12</a:t>
            </a:r>
            <a:r>
              <a:rPr lang="en-US" sz="3200" b="1" dirty="0"/>
              <a:t>When they were all satisfied, Jesus said to his disciples, “Gather up the broken pieces that are left over, so that nothing is wasted.”  </a:t>
            </a:r>
            <a:r>
              <a:rPr lang="en-US" sz="3200" b="1" baseline="30000" dirty="0"/>
              <a:t>13</a:t>
            </a:r>
            <a:r>
              <a:rPr lang="en-US" sz="3200" b="1" dirty="0"/>
              <a:t>So they gathered them up and filled twelve baskets with broken pieces from the five barley loaves left over by the people who had eaten.</a:t>
            </a:r>
          </a:p>
        </p:txBody>
      </p:sp>
    </p:spTree>
    <p:extLst>
      <p:ext uri="{BB962C8B-B14F-4D97-AF65-F5344CB8AC3E}">
        <p14:creationId xmlns:p14="http://schemas.microsoft.com/office/powerpoint/2010/main" val="308657179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2062103"/>
          </a:xfrm>
          <a:prstGeom prst="rect">
            <a:avLst/>
          </a:prstGeom>
          <a:solidFill>
            <a:srgbClr val="D4E5F4"/>
          </a:solidFill>
        </p:spPr>
        <p:txBody>
          <a:bodyPr wrap="square" rtlCol="0">
            <a:spAutoFit/>
          </a:bodyPr>
          <a:lstStyle/>
          <a:p>
            <a:r>
              <a:rPr lang="en-US" sz="3200" b="1" baseline="30000" dirty="0" smtClean="0"/>
              <a:t>11</a:t>
            </a:r>
            <a:r>
              <a:rPr lang="en-US" sz="3200" b="1" dirty="0" smtClean="0"/>
              <a:t>Then </a:t>
            </a:r>
            <a:r>
              <a:rPr lang="en-US" sz="3200" b="1" dirty="0"/>
              <a:t>Jesus took the loaves, and </a:t>
            </a:r>
            <a:r>
              <a:rPr lang="en-US" sz="3200" b="1" dirty="0">
                <a:solidFill>
                  <a:srgbClr val="FF0000"/>
                </a:solidFill>
              </a:rPr>
              <a:t>when he had given thanks</a:t>
            </a:r>
            <a:r>
              <a:rPr lang="en-US" sz="3200" b="1" dirty="0"/>
              <a:t>, he distributed the bread to those who were seated. He then did the same with the fish, as much as they wanted</a:t>
            </a:r>
            <a:r>
              <a:rPr lang="en-US" sz="3200" b="1" dirty="0" smtClean="0"/>
              <a:t>.</a:t>
            </a:r>
            <a:endParaRPr lang="en-US" sz="3200" b="1" dirty="0"/>
          </a:p>
        </p:txBody>
      </p:sp>
    </p:spTree>
    <p:extLst>
      <p:ext uri="{BB962C8B-B14F-4D97-AF65-F5344CB8AC3E}">
        <p14:creationId xmlns:p14="http://schemas.microsoft.com/office/powerpoint/2010/main" val="347747561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TotalTime>
  <Words>889</Words>
  <Application>Microsoft Office PowerPoint</Application>
  <PresentationFormat>On-screen Show (4:3)</PresentationFormat>
  <Paragraphs>34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11</cp:revision>
  <dcterms:created xsi:type="dcterms:W3CDTF">2014-04-25T20:55:59Z</dcterms:created>
  <dcterms:modified xsi:type="dcterms:W3CDTF">2014-04-30T15:48:24Z</dcterms:modified>
</cp:coreProperties>
</file>